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71" r:id="rId11"/>
    <p:sldId id="267" r:id="rId12"/>
    <p:sldId id="268" r:id="rId13"/>
    <p:sldId id="269" r:id="rId14"/>
    <p:sldId id="270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9930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ff1e9d95a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dcaefa6aa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1#eefee5892?pid=dcaefa6aa&amp;color=0,55,96&amp;vtp=1&amp;bt=1&amp;bbb=1&amp;hb=1">
            <a:extLst>
              <a:ext uri="{FF2B5EF4-FFF2-40B4-BE49-F238E27FC236}">
                <a16:creationId xmlns:a16="http://schemas.microsoft.com/office/drawing/2014/main" id="{5778E1FB-B658-88E9-DA53-44766B33A522}"/>
              </a:ext>
            </a:extLst>
          </p:cNvPr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prize.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heartbreaking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microphone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colleague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me—every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ceremony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garlands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（花环）.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66820208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EX.61_1#eefee5892?pid=dcaefa6aa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作者通过与母亲对话而想到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在泰国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每逢母亲节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人们都会在全国范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围内举行各种庆祝活动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特别是在学校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学生们会用花环对母亲表示敬意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5_BD.62_1#dded25024.choices?pid=eefee5892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.remark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B.promise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C.practice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.suggestion</a:t>
            </a:r>
            <a:endParaRPr lang="en-US" altLang="zh-CN" sz="1800" dirty="0"/>
          </a:p>
        </p:txBody>
      </p:sp>
      <p:sp>
        <p:nvSpPr>
          <p:cNvPr id="4" name="QC_5_AN.63_1#dded25024.bracket?pid=eefee5892&amp;color=0,55,96&amp;vpa=29&amp;vtp=1"/>
          <p:cNvSpPr/>
          <p:nvPr/>
        </p:nvSpPr>
        <p:spPr>
          <a:xfrm>
            <a:off x="857726" y="231876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5_AS.64_1#dded25024?pid=eefee5892&amp;color=0,55,96&amp;vtp=1&amp;bbb=1&amp;hb=1"/>
          <p:cNvSpPr/>
          <p:nvPr/>
        </p:nvSpPr>
        <p:spPr>
          <a:xfrm>
            <a:off x="502920" y="274288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，作者在打电话时对妈妈作出了一个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承诺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。故选B项。</a:t>
            </a:r>
            <a:endParaRPr lang="en-US" altLang="zh-CN" dirty="0"/>
          </a:p>
        </p:txBody>
      </p:sp>
      <p:sp>
        <p:nvSpPr>
          <p:cNvPr id="6" name="QC_5_BD.65_1#4a71d175e.choices?pid=eefee5892&amp;color=0,55,96&amp;vtp=1&amp;bbb=1"/>
          <p:cNvSpPr/>
          <p:nvPr/>
        </p:nvSpPr>
        <p:spPr>
          <a:xfrm>
            <a:off x="502920" y="357035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sz="1800" dirty="0"/>
          </a:p>
        </p:txBody>
      </p:sp>
      <p:sp>
        <p:nvSpPr>
          <p:cNvPr id="7" name="QC_5_AN.66_1#4a71d175e.bracket?pid=eefee5892&amp;color=0,55,96&amp;vpa=30&amp;vtp=1"/>
          <p:cNvSpPr/>
          <p:nvPr/>
        </p:nvSpPr>
        <p:spPr>
          <a:xfrm>
            <a:off x="857726" y="355701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5_AS.67_1#4a71d175e?pid=eefee5892&amp;color=0,55,96&amp;vtp=1&amp;bbb=1&amp;hb=1"/>
          <p:cNvSpPr/>
          <p:nvPr/>
        </p:nvSpPr>
        <p:spPr>
          <a:xfrm>
            <a:off x="502920" y="398113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mums可知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，此处指孩子们不需要等待一个国家规定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的节日来说他们爱他们的妈妈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9" name="QC_5_BD.68_1#9de1fe605.choices?pid=eefee5892&amp;color=0,55,96&amp;vtp=1&amp;bbb=1"/>
          <p:cNvSpPr/>
          <p:nvPr/>
        </p:nvSpPr>
        <p:spPr>
          <a:xfrm>
            <a:off x="502920" y="48086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.missed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B.tried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C.regretted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.avoided</a:t>
            </a:r>
            <a:endParaRPr lang="en-US" altLang="zh-CN" sz="1800" dirty="0"/>
          </a:p>
        </p:txBody>
      </p:sp>
      <p:sp>
        <p:nvSpPr>
          <p:cNvPr id="10" name="QC_5_AN.69_1#9de1fe605.bracket?pid=eefee5892&amp;color=0,55,96&amp;vpa=31&amp;vtp=1"/>
          <p:cNvSpPr/>
          <p:nvPr/>
        </p:nvSpPr>
        <p:spPr>
          <a:xfrm>
            <a:off x="845026" y="479526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1" name="QC_5_AS.70_1#9de1fe605?pid=eefee5892&amp;color=0,55,96&amp;vtp=1&amp;bbb=1&amp;hb=1"/>
          <p:cNvSpPr/>
          <p:nvPr/>
        </p:nvSpPr>
        <p:spPr>
          <a:xfrm>
            <a:off x="502920" y="5219384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，作者在母亲节当天没有给母亲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打电话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，也就是错过了给母亲打电话。故选A项。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1_1#6cbab59d4.choices?pid=eefee589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.visit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B.like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C.leave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.hate</a:t>
            </a:r>
            <a:endParaRPr lang="en-US" altLang="zh-CN" sz="1800" dirty="0"/>
          </a:p>
        </p:txBody>
      </p:sp>
      <p:sp>
        <p:nvSpPr>
          <p:cNvPr id="3" name="QC_5_AN.72_1#6cbab59d4.bracket?pid=eefee5892&amp;color=0,55,96&amp;vpa=32&amp;vtp=1"/>
          <p:cNvSpPr/>
          <p:nvPr/>
        </p:nvSpPr>
        <p:spPr>
          <a:xfrm>
            <a:off x="845026" y="1503616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73_1#6cbab59d4?pid=eefee5892&amp;color=0,55,96&amp;vtp=1&amp;bbb=1&amp;hb=1"/>
          <p:cNvSpPr/>
          <p:nvPr/>
        </p:nvSpPr>
        <p:spPr>
          <a:xfrm>
            <a:off x="502920" y="1905952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sentimental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songs可知，此处表示如果你游览泰国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，你会听到伤感的歌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曲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。故选A项。</a:t>
            </a:r>
            <a:endParaRPr lang="en-US" altLang="zh-CN" dirty="0"/>
          </a:p>
        </p:txBody>
      </p:sp>
      <p:sp>
        <p:nvSpPr>
          <p:cNvPr id="5" name="QC_5_BD.74_1#444438567.choices?pid=eefee5892&amp;color=0,55,96&amp;vtp=1&amp;bbb=1"/>
          <p:cNvSpPr/>
          <p:nvPr/>
        </p:nvSpPr>
        <p:spPr>
          <a:xfrm>
            <a:off x="502920" y="27165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.strangely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B.carelessly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C.seriously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.kindly</a:t>
            </a:r>
            <a:endParaRPr lang="en-US" altLang="zh-CN" sz="1800" dirty="0"/>
          </a:p>
        </p:txBody>
      </p:sp>
      <p:sp>
        <p:nvSpPr>
          <p:cNvPr id="6" name="QC_5_AN.75_1#444438567.bracket?pid=eefee5892&amp;color=0,55,96&amp;vpa=33&amp;vtp=1"/>
          <p:cNvSpPr/>
          <p:nvPr/>
        </p:nvSpPr>
        <p:spPr>
          <a:xfrm>
            <a:off x="857726" y="271138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76_1#444438567?pid=eefee5892&amp;color=0,55,96&amp;vtp=1&amp;bbb=1&amp;hb=1"/>
          <p:cNvSpPr/>
          <p:nvPr/>
        </p:nvSpPr>
        <p:spPr>
          <a:xfrm>
            <a:off x="502920" y="3120008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，学校非常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重视这个节日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。take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seriously意为“认真对待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”。故选C项。</a:t>
            </a:r>
            <a:endParaRPr lang="en-US" altLang="zh-CN" dirty="0"/>
          </a:p>
        </p:txBody>
      </p:sp>
      <p:sp>
        <p:nvSpPr>
          <p:cNvPr id="8" name="QC_5_BD.77_1#bbc1d251d.choices?pid=eefee5892&amp;color=0,55,96&amp;vtp=1&amp;bbb=1"/>
          <p:cNvSpPr/>
          <p:nvPr/>
        </p:nvSpPr>
        <p:spPr>
          <a:xfrm>
            <a:off x="502920" y="38886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.remember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B.think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C.doubt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.wonder</a:t>
            </a:r>
            <a:endParaRPr lang="en-US" altLang="zh-CN" sz="1800" dirty="0"/>
          </a:p>
        </p:txBody>
      </p:sp>
      <p:sp>
        <p:nvSpPr>
          <p:cNvPr id="9" name="QC_5_AN.78_1#bbc1d251d.bracket?pid=eefee5892&amp;color=0,55,96&amp;vpa=34&amp;vtp=1"/>
          <p:cNvSpPr/>
          <p:nvPr/>
        </p:nvSpPr>
        <p:spPr>
          <a:xfrm>
            <a:off x="845026" y="3883469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79_1#bbc1d251d?pid=eefee5892&amp;color=0,55,96&amp;vtp=1&amp;bbb=1&amp;hb=1"/>
          <p:cNvSpPr/>
          <p:nvPr/>
        </p:nvSpPr>
        <p:spPr>
          <a:xfrm>
            <a:off x="502920" y="4295964"/>
            <a:ext cx="10570464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，此处表示作者在回想自己青少年时期在学校举办的母亲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节活动中发生的事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，由此可推知，此处应是作者回忆“记得”的事情。故选A项。</a:t>
            </a:r>
            <a:endParaRPr lang="en-US" altLang="zh-CN" dirty="0"/>
          </a:p>
        </p:txBody>
      </p:sp>
      <p:sp>
        <p:nvSpPr>
          <p:cNvPr id="11" name="QC_5_BD.80_1#9ee6f821e.choices?pid=eefee5892&amp;color=0,55,96&amp;vtp=1&amp;bbb=1"/>
          <p:cNvSpPr/>
          <p:nvPr/>
        </p:nvSpPr>
        <p:spPr>
          <a:xfrm>
            <a:off x="502920" y="51065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.called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B.designed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C.made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.created</a:t>
            </a:r>
            <a:endParaRPr lang="en-US" altLang="zh-CN" sz="1800" dirty="0"/>
          </a:p>
        </p:txBody>
      </p:sp>
      <p:sp>
        <p:nvSpPr>
          <p:cNvPr id="12" name="QC_5_AN.81_1#9ee6f821e.bracket?pid=eefee5892&amp;color=0,55,96&amp;vpa=35&amp;vtp=1"/>
          <p:cNvSpPr/>
          <p:nvPr/>
        </p:nvSpPr>
        <p:spPr>
          <a:xfrm>
            <a:off x="845026" y="510139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82_1#9ee6f821e?pid=eefee5892&amp;color=0,55,96&amp;vtp=1&amp;bbb=1&amp;hb=1"/>
          <p:cNvSpPr/>
          <p:nvPr/>
        </p:nvSpPr>
        <p:spPr>
          <a:xfrm>
            <a:off x="502920" y="5510020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song可知，空后“Kah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Nom”是歌曲的名字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，此处表示当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作者的朋友在母亲节唱一首叫作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“Kah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Nom”的著名的歌曲时。故选A项。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3_1#d40f171c3.choices?pid=eefee589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.assist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B.place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C.win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.adopt</a:t>
            </a:r>
            <a:endParaRPr lang="en-US" altLang="zh-CN" sz="1800" dirty="0"/>
          </a:p>
        </p:txBody>
      </p:sp>
      <p:sp>
        <p:nvSpPr>
          <p:cNvPr id="3" name="QC_5_AN.84_1#d40f171c3.bracket?pid=eefee5892&amp;color=0,55,96&amp;vpa=36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85_1#d40f171c3?pid=eefee5892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上文提到她几乎没有完成歌唱，结合本句表示转折的副词However及下文third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prize可知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她和这首歌深深的情结帮助她获得了三等奖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  <p:sp>
        <p:nvSpPr>
          <p:cNvPr id="5" name="QC_5_BD.86_1#6b9ec6870.choices?pid=eefee5892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B.except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C.besides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.about</a:t>
            </a:r>
            <a:endParaRPr lang="en-US" altLang="zh-CN" sz="1800" dirty="0"/>
          </a:p>
        </p:txBody>
      </p:sp>
      <p:sp>
        <p:nvSpPr>
          <p:cNvPr id="6" name="QC_5_AN.87_1#6b9ec6870.bracket?pid=eefee5892&amp;color=0,55,96&amp;vpa=37&amp;vtp=1"/>
          <p:cNvSpPr/>
          <p:nvPr/>
        </p:nvSpPr>
        <p:spPr>
          <a:xfrm>
            <a:off x="845026" y="27273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88_1#6b9ec6870?pid=eefee5892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激动”。故选D项。</a:t>
            </a:r>
            <a:endParaRPr lang="en-US" altLang="zh-CN" sz="1800" dirty="0"/>
          </a:p>
        </p:txBody>
      </p:sp>
      <p:sp>
        <p:nvSpPr>
          <p:cNvPr id="8" name="QC_5_BD.89_1#a4e2bca08.choices?pid=eefee589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.duty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B.gift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C.idea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.habit</a:t>
            </a:r>
            <a:endParaRPr lang="en-US" altLang="zh-CN" sz="1800" dirty="0"/>
          </a:p>
        </p:txBody>
      </p:sp>
      <p:sp>
        <p:nvSpPr>
          <p:cNvPr id="9" name="QC_5_AN.90_1#a4e2bca08.bracket?pid=eefee5892&amp;color=0,55,96&amp;vpa=38&amp;vtp=1"/>
          <p:cNvSpPr/>
          <p:nvPr/>
        </p:nvSpPr>
        <p:spPr>
          <a:xfrm>
            <a:off x="9720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91_1#a4e2bca08?pid=eefee5892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这是当时作者的朋友的一种想法。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C项。</a:t>
            </a:r>
            <a:endParaRPr lang="en-US" altLang="zh-CN" dirty="0"/>
          </a:p>
        </p:txBody>
      </p:sp>
      <p:sp>
        <p:nvSpPr>
          <p:cNvPr id="11" name="QC_5_BD.92_1#03a8f06f0.choices?pid=eefee5892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.hits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B.comes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C.occurs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.catches</a:t>
            </a:r>
            <a:endParaRPr lang="en-US" altLang="zh-CN" sz="1800" dirty="0"/>
          </a:p>
        </p:txBody>
      </p:sp>
      <p:sp>
        <p:nvSpPr>
          <p:cNvPr id="12" name="QC_5_AN.93_1#03a8f06f0.bracket?pid=eefee5892&amp;color=0,55,96&amp;vpa=39&amp;vtp=1"/>
          <p:cNvSpPr/>
          <p:nvPr/>
        </p:nvSpPr>
        <p:spPr>
          <a:xfrm>
            <a:off x="963517" y="47771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94_1#03a8f06f0?pid=eefee5892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mind可知，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此处指每当作者听到这首歌，脑海中浮现的不是母亲。come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mind意为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突然记起（或想到）”。故选B项。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5_1#62b42d816.choices?pid=eefee589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.develops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B.controls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C.remains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.increases</a:t>
            </a:r>
            <a:endParaRPr lang="en-US" altLang="zh-CN" sz="1800" dirty="0"/>
          </a:p>
        </p:txBody>
      </p:sp>
      <p:sp>
        <p:nvSpPr>
          <p:cNvPr id="3" name="QC_5_AN.96_1#62b42d816.bracket?pid=eefee5892&amp;color=0,55,96&amp;vpa=40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97_1#62b42d816?pid=eefee589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根据下文today可知，朋友哭的画面至今在作者的脑海里仍很清晰。故选C项。</a:t>
            </a:r>
            <a:endParaRPr lang="en-US" altLang="zh-CN" sz="1800" dirty="0"/>
          </a:p>
        </p:txBody>
      </p:sp>
      <p:sp>
        <p:nvSpPr>
          <p:cNvPr id="5" name="QC_5_BD.98_1#5b51b0e41.choices?pid=eefee589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.compared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B.shared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C.provided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.filled</a:t>
            </a:r>
            <a:endParaRPr lang="en-US" altLang="zh-CN" sz="1800" dirty="0"/>
          </a:p>
        </p:txBody>
      </p:sp>
      <p:sp>
        <p:nvSpPr>
          <p:cNvPr id="6" name="QC_5_AN.99_1#5b51b0e41.bracket?pid=eefee5892&amp;color=0,55,96&amp;vpa=41&amp;vtp=1"/>
          <p:cNvSpPr/>
          <p:nvPr/>
        </p:nvSpPr>
        <p:spPr>
          <a:xfrm>
            <a:off x="9720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5_AS.100_1#5b51b0e41?pid=eefee5892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ceremony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，此处表示这位同事跟作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者分享了自己参加女儿学校仪式的经历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。故选B项。</a:t>
            </a:r>
            <a:endParaRPr lang="en-US" altLang="zh-CN" dirty="0"/>
          </a:p>
        </p:txBody>
      </p:sp>
      <p:sp>
        <p:nvSpPr>
          <p:cNvPr id="8" name="QC_5_BD.101_1#a36ba86bb.choices?pid=eefee589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.common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B.special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C.different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.rare</a:t>
            </a:r>
            <a:endParaRPr lang="en-US" altLang="zh-CN" sz="1800" dirty="0"/>
          </a:p>
        </p:txBody>
      </p:sp>
      <p:sp>
        <p:nvSpPr>
          <p:cNvPr id="9" name="QC_5_AN.102_1#a36ba86bb.bracket?pid=eefee5892&amp;color=0,55,96&amp;vpa=42&amp;vtp=1"/>
          <p:cNvSpPr/>
          <p:nvPr/>
        </p:nvSpPr>
        <p:spPr>
          <a:xfrm>
            <a:off x="9720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103_1#a36ba86bb?pid=eefee5892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Day及下文可知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，这个仪式是专门为了庆祝每年一次的母亲节而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举行的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，即是特别的仪式。故选B项。</a:t>
            </a:r>
            <a:endParaRPr lang="en-US" altLang="zh-CN" dirty="0"/>
          </a:p>
        </p:txBody>
      </p:sp>
      <p:sp>
        <p:nvSpPr>
          <p:cNvPr id="11" name="QC_5_BD.104_1#24c63ae64.choices?pid=eefee5892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.respect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B.attention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C.satisfaction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.manners</a:t>
            </a:r>
            <a:endParaRPr lang="en-US" altLang="zh-CN" sz="1800" dirty="0"/>
          </a:p>
        </p:txBody>
      </p:sp>
      <p:sp>
        <p:nvSpPr>
          <p:cNvPr id="12" name="QC_5_AN.105_1#24c63ae64.bracket?pid=eefee5892&amp;color=0,55,96&amp;vpa=43&amp;vtp=1"/>
          <p:cNvSpPr/>
          <p:nvPr/>
        </p:nvSpPr>
        <p:spPr>
          <a:xfrm>
            <a:off x="959326" y="47771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106_1#24c63ae64?pid=eefee5892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garlands可知，在这个特别的仪式上，学生们用花环表示对母亲的尊敬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2d55837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82d55837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Festivals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Celebrations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75b541000.fixed?pid=82d55837b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75b541000.fixed?pid=82d55837b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Discovering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Useful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Structures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Talking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533ac3a5?pid=ff1e9d95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d8f49e4e3?pid=d533ac3a5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（满意的）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（烟花）.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romantic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（气氛）.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（信封）.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（坦率的）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happened.</a:t>
            </a:r>
            <a:endParaRPr lang="en-US" altLang="zh-CN" sz="1800" dirty="0"/>
          </a:p>
        </p:txBody>
      </p:sp>
      <p:sp>
        <p:nvSpPr>
          <p:cNvPr id="4" name="QB_5_AN.2_1#d8f49e4e3.blank?pid=d533ac3a5&amp;color=0,55,96&amp;vpa=1&amp;vtp=1&amp;bbb=1"/>
          <p:cNvSpPr/>
          <p:nvPr/>
        </p:nvSpPr>
        <p:spPr>
          <a:xfrm>
            <a:off x="2831941" y="197814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leased</a:t>
            </a:r>
            <a:endParaRPr lang="en-US" altLang="zh-CN" dirty="0"/>
          </a:p>
        </p:txBody>
      </p:sp>
      <p:sp>
        <p:nvSpPr>
          <p:cNvPr id="6" name="QB_5_AN.4_1#d8f49e4e3.blank?pid=d533ac3a5&amp;color=0,55,96&amp;vpa=2&amp;vtp=1&amp;bbb=1"/>
          <p:cNvSpPr/>
          <p:nvPr/>
        </p:nvSpPr>
        <p:spPr>
          <a:xfrm>
            <a:off x="5658326" y="2397245"/>
            <a:ext cx="1423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irework（s）</a:t>
            </a:r>
            <a:endParaRPr lang="en-US" altLang="zh-CN" dirty="0"/>
          </a:p>
        </p:txBody>
      </p:sp>
      <p:sp>
        <p:nvSpPr>
          <p:cNvPr id="8" name="QB_5_AN.6_1#d8f49e4e3.blank?pid=d533ac3a5&amp;color=0,55,96&amp;vpa=3&amp;vtp=1&amp;bbb=1"/>
          <p:cNvSpPr/>
          <p:nvPr/>
        </p:nvSpPr>
        <p:spPr>
          <a:xfrm>
            <a:off x="5264626" y="2803645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tmosphere</a:t>
            </a:r>
            <a:endParaRPr lang="en-US" altLang="zh-CN" dirty="0"/>
          </a:p>
        </p:txBody>
      </p:sp>
      <p:sp>
        <p:nvSpPr>
          <p:cNvPr id="10" name="QB_5_AN.8_1#d8f49e4e3.blank?pid=d533ac3a5&amp;color=0,55,96&amp;vpa=4&amp;vtp=1&amp;bbb=1"/>
          <p:cNvSpPr/>
          <p:nvPr/>
        </p:nvSpPr>
        <p:spPr>
          <a:xfrm>
            <a:off x="6001226" y="322274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nvelope</a:t>
            </a:r>
            <a:endParaRPr lang="en-US" altLang="zh-CN" dirty="0"/>
          </a:p>
        </p:txBody>
      </p:sp>
      <p:sp>
        <p:nvSpPr>
          <p:cNvPr id="12" name="QB_5_AN.10_1#d8f49e4e3.blank?pid=d533ac3a5&amp;color=0,55,96&amp;vpa=5&amp;vtp=1&amp;bbb=1"/>
          <p:cNvSpPr/>
          <p:nvPr/>
        </p:nvSpPr>
        <p:spPr>
          <a:xfrm>
            <a:off x="2711926" y="363359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rank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b59f7d81?pid=ff1e9d95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21b06e4ff?pid=1b59f7d81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（please）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himself.</a:t>
            </a:r>
            <a:endParaRPr lang="en-US" altLang="zh-CN" sz="1800" dirty="0"/>
          </a:p>
        </p:txBody>
      </p:sp>
      <p:sp>
        <p:nvSpPr>
          <p:cNvPr id="4" name="QB_5_AN.12_1#21b06e4ff.blank?pid=1b59f7d81&amp;color=0,55,96&amp;vpa=6&amp;vtp=1&amp;bbb=1"/>
          <p:cNvSpPr/>
          <p:nvPr/>
        </p:nvSpPr>
        <p:spPr>
          <a:xfrm>
            <a:off x="5213826" y="195040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endParaRPr lang="en-US" altLang="zh-CN" dirty="0"/>
          </a:p>
        </p:txBody>
      </p:sp>
      <p:sp>
        <p:nvSpPr>
          <p:cNvPr id="5" name="QB_5_AS.13_1#21b06e4ff?pid=1b59f7d81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设空处作表语，形容人的感受，应用-ed形式的形容词。故填pleased。</a:t>
            </a:r>
            <a:endParaRPr lang="en-US" altLang="zh-CN" sz="1800" dirty="0"/>
          </a:p>
        </p:txBody>
      </p:sp>
      <p:sp>
        <p:nvSpPr>
          <p:cNvPr id="6" name="QB_5_BD.14_1#09daf318f?pid=1b59f7d81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（please）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endParaRPr lang="en-US" altLang="zh-CN" sz="1800" dirty="0"/>
          </a:p>
        </p:txBody>
      </p:sp>
      <p:sp>
        <p:nvSpPr>
          <p:cNvPr id="7" name="QB_5_AN.15_1#09daf318f.blank?pid=1b59f7d81&amp;color=0,55,96&amp;vpa=7&amp;vtp=1&amp;bbb=1"/>
          <p:cNvSpPr/>
          <p:nvPr/>
        </p:nvSpPr>
        <p:spPr>
          <a:xfrm>
            <a:off x="2978626" y="2752153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pleasure</a:t>
            </a:r>
            <a:endParaRPr lang="en-US" altLang="zh-CN" dirty="0"/>
          </a:p>
        </p:txBody>
      </p:sp>
      <p:sp>
        <p:nvSpPr>
          <p:cNvPr id="8" name="QB_5_AS.16_1#09daf318f?pid=1b59f7d81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设空处作介词of的宾语，应用名词形式。故填pleasure。</a:t>
            </a:r>
            <a:endParaRPr lang="en-US" altLang="zh-CN" sz="1800" dirty="0"/>
          </a:p>
        </p:txBody>
      </p:sp>
      <p:sp>
        <p:nvSpPr>
          <p:cNvPr id="9" name="QB_5_BD.17_1#3742be57a?pid=1b59f7d81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0" name="QB_5_AN.18_1#3742be57a.blank?pid=1b59f7d81&amp;color=0,55,96&amp;vpa=8&amp;vtp=1&amp;bbb=1"/>
          <p:cNvSpPr/>
          <p:nvPr/>
        </p:nvSpPr>
        <p:spPr>
          <a:xfrm>
            <a:off x="8331675" y="3576383"/>
            <a:ext cx="7848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off/out</a:t>
            </a:r>
            <a:endParaRPr lang="en-US" altLang="zh-CN" dirty="0"/>
          </a:p>
        </p:txBody>
      </p:sp>
      <p:sp>
        <p:nvSpPr>
          <p:cNvPr id="11" name="QB_5_AS.19_1#3742be57a?pid=1b59f7d81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句意为：狂风暴雨拍打着窗户，所有的灯都熄灭了。</a:t>
            </a:r>
            <a:endParaRPr lang="en-US" altLang="zh-CN" sz="1800" dirty="0"/>
          </a:p>
        </p:txBody>
      </p:sp>
      <p:sp>
        <p:nvSpPr>
          <p:cNvPr id="12" name="QB_5_BD.20_1#a5db49086?pid=1b59f7d81&amp;color=0,55,96&amp;vtp=1&amp;bbb=1"/>
          <p:cNvSpPr/>
          <p:nvPr/>
        </p:nvSpPr>
        <p:spPr>
          <a:xfrm>
            <a:off x="502920" y="44393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Beijing.</a:t>
            </a:r>
            <a:endParaRPr lang="en-US" altLang="zh-CN" sz="1800" dirty="0"/>
          </a:p>
        </p:txBody>
      </p:sp>
      <p:sp>
        <p:nvSpPr>
          <p:cNvPr id="13" name="QB_5_AN.21_1#a5db49086.blank?pid=1b59f7d81&amp;color=0,55,96&amp;vpa=9&amp;vtp=1&amp;bbb=1"/>
          <p:cNvSpPr/>
          <p:nvPr/>
        </p:nvSpPr>
        <p:spPr>
          <a:xfrm>
            <a:off x="5226526" y="4387913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14" name="QB_5_AS.22_1#a5db49086?pid=1b59f7d81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句意为：除了知道她来自北京之外，我对那位年轻的女士一无所知。</a:t>
            </a:r>
            <a:endParaRPr lang="en-US" altLang="zh-CN" sz="1800" dirty="0"/>
          </a:p>
        </p:txBody>
      </p:sp>
      <p:sp>
        <p:nvSpPr>
          <p:cNvPr id="15" name="QB_5_BD.23_1#d23deb7b1?pid=1b59f7d81&amp;color=0,55,96&amp;vtp=1&amp;bbb=1"/>
          <p:cNvSpPr/>
          <p:nvPr/>
        </p:nvSpPr>
        <p:spPr>
          <a:xfrm>
            <a:off x="502920" y="52508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5.Humans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（except）.</a:t>
            </a:r>
            <a:endParaRPr lang="en-US" altLang="zh-CN" sz="1800" dirty="0"/>
          </a:p>
        </p:txBody>
      </p:sp>
      <p:sp>
        <p:nvSpPr>
          <p:cNvPr id="16" name="QB_5_AN.24_1#d23deb7b1.blank?pid=1b59f7d81&amp;color=0,55,96&amp;vpa=10&amp;vtp=1&amp;bbb=1"/>
          <p:cNvSpPr/>
          <p:nvPr/>
        </p:nvSpPr>
        <p:spPr>
          <a:xfrm>
            <a:off x="6064726" y="5186743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17" name="QB_5_AS.25_1#d23deb7b1?pid=1b59f7d81&amp;color=0,55,96&amp;vtp=1&amp;bbb=1"/>
          <p:cNvSpPr/>
          <p:nvPr/>
        </p:nvSpPr>
        <p:spPr>
          <a:xfrm>
            <a:off x="502920" y="56566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句意为：人们总是会犯错误，你也不例外。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655ad4a8?pid=ff1e9d95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6a32f707a?pid=4655ad4a8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（很乐意回答）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ask.</a:t>
            </a:r>
            <a:endParaRPr lang="en-US" altLang="zh-CN" sz="1800" dirty="0"/>
          </a:p>
        </p:txBody>
      </p:sp>
      <p:sp>
        <p:nvSpPr>
          <p:cNvPr id="4" name="QB_5_AN.27_1#6a32f707a.blank?pid=4655ad4a8&amp;color=0,55,96&amp;vpa=11&amp;vtp=1&amp;bbb=1"/>
          <p:cNvSpPr/>
          <p:nvPr/>
        </p:nvSpPr>
        <p:spPr>
          <a:xfrm>
            <a:off x="1868138" y="195040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endParaRPr lang="en-US" altLang="zh-CN" dirty="0"/>
          </a:p>
        </p:txBody>
      </p:sp>
      <p:sp>
        <p:nvSpPr>
          <p:cNvPr id="5" name="QB_5_AN.28_1#6a32f707a.blank?pid=4655ad4a8&amp;color=0,55,96&amp;vpa=12&amp;vtp=1&amp;bbb=1"/>
          <p:cNvSpPr/>
          <p:nvPr/>
        </p:nvSpPr>
        <p:spPr>
          <a:xfrm>
            <a:off x="2579338" y="195040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endParaRPr lang="en-US" altLang="zh-CN" dirty="0"/>
          </a:p>
        </p:txBody>
      </p:sp>
      <p:sp>
        <p:nvSpPr>
          <p:cNvPr id="6" name="QB_5_AN.29_1#6a32f707a.blank?pid=4655ad4a8&amp;color=0,55,96&amp;vpa=13&amp;vtp=1&amp;bbb=1"/>
          <p:cNvSpPr/>
          <p:nvPr/>
        </p:nvSpPr>
        <p:spPr>
          <a:xfrm>
            <a:off x="3582638" y="196310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7" name="QB_5_AN.30_1#6a32f707a.blank?pid=4655ad4a8&amp;color=0,55,96&amp;vpa=14&amp;vtp=1&amp;bbb=1"/>
          <p:cNvSpPr/>
          <p:nvPr/>
        </p:nvSpPr>
        <p:spPr>
          <a:xfrm>
            <a:off x="4027138" y="196310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</a:t>
            </a:r>
            <a:endParaRPr lang="en-US" altLang="zh-CN" dirty="0"/>
          </a:p>
        </p:txBody>
      </p:sp>
      <p:sp>
        <p:nvSpPr>
          <p:cNvPr id="8" name="QO_5_BD.31_1#f75ebd63c?pid=4655ad4a8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2.________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（随着时间的流逝）,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duckling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pretty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swan.</a:t>
            </a:r>
            <a:endParaRPr lang="en-US" altLang="zh-CN" sz="1800" dirty="0"/>
          </a:p>
        </p:txBody>
      </p:sp>
      <p:sp>
        <p:nvSpPr>
          <p:cNvPr id="9" name="QO_5_AN.32_1#f75ebd63c?pid=4655ad4a8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on/by或With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on/by</a:t>
            </a:r>
            <a:endParaRPr lang="en-US" altLang="zh-CN" sz="1800" dirty="0"/>
          </a:p>
        </p:txBody>
      </p:sp>
      <p:sp>
        <p:nvSpPr>
          <p:cNvPr id="10" name="QB_5_BD.33_1#c6f293ea2?pid=4655ad4a8&amp;color=0,55,96&amp;vtp=1&amp;bbb=1"/>
          <p:cNvSpPr/>
          <p:nvPr/>
        </p:nvSpPr>
        <p:spPr>
          <a:xfrm>
            <a:off x="502920" y="322707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cheerful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经历）.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o'clock.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（无一例外）.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novels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 ____ 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one.</a:t>
            </a:r>
            <a:endParaRPr lang="en-US" altLang="zh-CN" sz="1800" dirty="0"/>
          </a:p>
        </p:txBody>
      </p:sp>
      <p:sp>
        <p:nvSpPr>
          <p:cNvPr id="11" name="QB_5_AN.34_1#c6f293ea2.blank?pid=4655ad4a8&amp;color=0,55,96&amp;vpa=15&amp;vtp=1&amp;bbb=1"/>
          <p:cNvSpPr/>
          <p:nvPr/>
        </p:nvSpPr>
        <p:spPr>
          <a:xfrm>
            <a:off x="5407501" y="318389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endParaRPr lang="en-US" altLang="zh-CN" dirty="0"/>
          </a:p>
        </p:txBody>
      </p:sp>
      <p:sp>
        <p:nvSpPr>
          <p:cNvPr id="12" name="QB_5_AN.35_1#c6f293ea2.blank?pid=4655ad4a8&amp;color=0,55,96&amp;vpa=16&amp;vtp=1&amp;bbb=1"/>
          <p:cNvSpPr/>
          <p:nvPr/>
        </p:nvSpPr>
        <p:spPr>
          <a:xfrm>
            <a:off x="6182201" y="318389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endParaRPr lang="en-US" altLang="zh-CN" dirty="0"/>
          </a:p>
        </p:txBody>
      </p:sp>
      <p:sp>
        <p:nvSpPr>
          <p:cNvPr id="14" name="QB_5_AN.37_1#c6f293ea2.blank?pid=4655ad4a8&amp;color=0,55,96&amp;vpa=17&amp;vtp=1&amp;bbb=1"/>
          <p:cNvSpPr/>
          <p:nvPr/>
        </p:nvSpPr>
        <p:spPr>
          <a:xfrm>
            <a:off x="508476" y="403479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endParaRPr lang="en-US" altLang="zh-CN" dirty="0"/>
          </a:p>
        </p:txBody>
      </p:sp>
      <p:sp>
        <p:nvSpPr>
          <p:cNvPr id="15" name="QB_5_AN.38_1#c6f293ea2.blank?pid=4655ad4a8&amp;color=0,55,96&amp;vpa=18&amp;vtp=1&amp;bbb=1"/>
          <p:cNvSpPr/>
          <p:nvPr/>
        </p:nvSpPr>
        <p:spPr>
          <a:xfrm>
            <a:off x="1549876" y="402209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17" name="QB_5_AN.40_1#c6f293ea2.blank?pid=4655ad4a8&amp;color=0,55,96&amp;vpa=19&amp;vtp=1&amp;bbb=1"/>
          <p:cNvSpPr/>
          <p:nvPr/>
        </p:nvSpPr>
        <p:spPr>
          <a:xfrm>
            <a:off x="3740626" y="443293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8" name="QB_5_AN.41_1#c6f293ea2.blank?pid=4655ad4a8&amp;color=0,55,96&amp;vpa=20&amp;vtp=1&amp;bbb=1"/>
          <p:cNvSpPr/>
          <p:nvPr/>
        </p:nvSpPr>
        <p:spPr>
          <a:xfrm>
            <a:off x="4426426" y="443293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9" name="QB_5_AN.42_1#c6f293ea2.blank?pid=4655ad4a8&amp;color=0,55,96&amp;vpa=21&amp;vtp=1&amp;bbb=1"/>
          <p:cNvSpPr/>
          <p:nvPr/>
        </p:nvSpPr>
        <p:spPr>
          <a:xfrm>
            <a:off x="5036026" y="442023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20" name="QB_5_AN.43_1#c6f293ea2.blank?pid=4655ad4a8&amp;color=0,55,96&amp;vpa=22&amp;vtp=1&amp;bbb=1"/>
          <p:cNvSpPr/>
          <p:nvPr/>
        </p:nvSpPr>
        <p:spPr>
          <a:xfrm>
            <a:off x="6242526" y="443293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a8bc57b3?sp=1&amp;pid=ff1e9d95a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4_1#da062170e?pid=da8bc57b3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（walk）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（拐杖）.</a:t>
            </a:r>
            <a:endParaRPr lang="en-US" altLang="zh-CN" sz="1800" dirty="0"/>
          </a:p>
        </p:txBody>
      </p:sp>
      <p:sp>
        <p:nvSpPr>
          <p:cNvPr id="4" name="QB_5_AN.45_1#da062170e.blank?pid=da8bc57b3&amp;color=0,55,96&amp;vpa=23&amp;vtp=1&amp;bbb=1"/>
          <p:cNvSpPr/>
          <p:nvPr/>
        </p:nvSpPr>
        <p:spPr>
          <a:xfrm>
            <a:off x="5328126" y="1923437"/>
            <a:ext cx="903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endParaRPr lang="en-US" altLang="zh-CN" dirty="0"/>
          </a:p>
        </p:txBody>
      </p:sp>
      <p:sp>
        <p:nvSpPr>
          <p:cNvPr id="5" name="QB_5_AS.46_1#da062170e?pid=da8bc57b3&amp;color=0,55,96&amp;vtp=1&amp;bbb=1"/>
          <p:cNvSpPr/>
          <p:nvPr/>
        </p:nvSpPr>
        <p:spPr>
          <a:xfrm>
            <a:off x="502920" y="23708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设空处作定语修饰sticks，表示其功能，应用动名词形式。</a:t>
            </a:r>
            <a:endParaRPr lang="en-US" altLang="zh-CN" sz="1800" dirty="0"/>
          </a:p>
        </p:txBody>
      </p:sp>
      <p:sp>
        <p:nvSpPr>
          <p:cNvPr id="6" name="QB_5_BD.47_1#7cb128d6d?pid=da8bc57b3&amp;color=0,55,96&amp;vtp=1&amp;bbb=1"/>
          <p:cNvSpPr/>
          <p:nvPr/>
        </p:nvSpPr>
        <p:spPr>
          <a:xfrm>
            <a:off x="502920" y="275812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（sleep）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child.</a:t>
            </a:r>
            <a:endParaRPr lang="en-US" altLang="zh-CN" sz="1800" dirty="0"/>
          </a:p>
        </p:txBody>
      </p:sp>
      <p:sp>
        <p:nvSpPr>
          <p:cNvPr id="7" name="QB_5_AN.48_1#7cb128d6d.blank?pid=da8bc57b3&amp;color=0,55,96&amp;vpa=24&amp;vtp=1&amp;bbb=1"/>
          <p:cNvSpPr/>
          <p:nvPr/>
        </p:nvSpPr>
        <p:spPr>
          <a:xfrm>
            <a:off x="3381851" y="2700907"/>
            <a:ext cx="928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sleeping</a:t>
            </a:r>
            <a:endParaRPr lang="en-US" altLang="zh-CN" dirty="0"/>
          </a:p>
        </p:txBody>
      </p:sp>
      <p:sp>
        <p:nvSpPr>
          <p:cNvPr id="8" name="QB_5_AS.49_1#7cb128d6d?pid=da8bc57b3&amp;color=0,55,96&amp;vtp=1&amp;bbb=1"/>
          <p:cNvSpPr/>
          <p:nvPr/>
        </p:nvSpPr>
        <p:spPr>
          <a:xfrm>
            <a:off x="502920" y="314540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根据语境可知，此处表示正在进行的动作，应用现在分词作定语。</a:t>
            </a:r>
            <a:endParaRPr lang="en-US" altLang="zh-CN" sz="1800" dirty="0"/>
          </a:p>
        </p:txBody>
      </p:sp>
      <p:sp>
        <p:nvSpPr>
          <p:cNvPr id="9" name="QB_5_BD.50_1#3f5b6c023?pid=da8bc57b3&amp;color=0,55,96&amp;vtp=1&amp;bbb=1"/>
          <p:cNvSpPr/>
          <p:nvPr/>
        </p:nvSpPr>
        <p:spPr>
          <a:xfrm>
            <a:off x="502920" y="353269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（build）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library.</a:t>
            </a:r>
            <a:endParaRPr lang="en-US" altLang="zh-CN" sz="1800" dirty="0"/>
          </a:p>
        </p:txBody>
      </p:sp>
      <p:sp>
        <p:nvSpPr>
          <p:cNvPr id="10" name="QB_5_AN.51_1#3f5b6c023.blank?pid=da8bc57b3&amp;color=0,55,96&amp;vpa=25&amp;vtp=1&amp;bbb=1"/>
          <p:cNvSpPr/>
          <p:nvPr/>
        </p:nvSpPr>
        <p:spPr>
          <a:xfrm>
            <a:off x="2026126" y="3475479"/>
            <a:ext cx="12080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endParaRPr lang="en-US" altLang="zh-CN" dirty="0"/>
          </a:p>
        </p:txBody>
      </p:sp>
      <p:sp>
        <p:nvSpPr>
          <p:cNvPr id="11" name="QB_5_AS.52_1#3f5b6c023?pid=da8bc57b3&amp;color=0,55,96&amp;vtp=1&amp;bbb=1&amp;hb=1"/>
          <p:cNvSpPr/>
          <p:nvPr/>
        </p:nvSpPr>
        <p:spPr>
          <a:xfrm>
            <a:off x="502920" y="3919471"/>
            <a:ext cx="10570464" cy="728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设空处作后置定语，修饰The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building，根据now可知，此处表示正在进行的动作，且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build之间为逻辑上的被动关系，应用现在分词的被动式。</a:t>
            </a:r>
            <a:endParaRPr lang="en-US" altLang="zh-CN" dirty="0"/>
          </a:p>
        </p:txBody>
      </p:sp>
      <p:sp>
        <p:nvSpPr>
          <p:cNvPr id="12" name="QB_5_BD.53_1#e12f4d097?pid=da8bc57b3&amp;color=0,55,96&amp;vtp=1&amp;bbb=1"/>
          <p:cNvSpPr/>
          <p:nvPr/>
        </p:nvSpPr>
        <p:spPr>
          <a:xfrm>
            <a:off x="502920" y="4695632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（disappoint）.</a:t>
            </a:r>
            <a:endParaRPr lang="en-US" altLang="zh-CN" sz="1800" dirty="0"/>
          </a:p>
        </p:txBody>
      </p:sp>
      <p:sp>
        <p:nvSpPr>
          <p:cNvPr id="13" name="QB_5_AN.54_1#e12f4d097.blank?pid=da8bc57b3&amp;color=0,55,96&amp;vpa=26&amp;vtp=1&amp;bbb=1"/>
          <p:cNvSpPr/>
          <p:nvPr/>
        </p:nvSpPr>
        <p:spPr>
          <a:xfrm>
            <a:off x="3562826" y="4638418"/>
            <a:ext cx="1411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disappointing</a:t>
            </a:r>
            <a:endParaRPr lang="en-US" altLang="zh-CN" dirty="0"/>
          </a:p>
        </p:txBody>
      </p:sp>
      <p:sp>
        <p:nvSpPr>
          <p:cNvPr id="14" name="QB_5_AS.55_1#e12f4d097?pid=da8bc57b3&amp;color=0,55,96&amp;vtp=1&amp;bbb=1"/>
          <p:cNvSpPr/>
          <p:nvPr/>
        </p:nvSpPr>
        <p:spPr>
          <a:xfrm>
            <a:off x="502920" y="508291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设空处作表语，主语The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exam为物，应用-ing形式的形容词。</a:t>
            </a:r>
            <a:endParaRPr lang="en-US" altLang="zh-CN" sz="1800" dirty="0"/>
          </a:p>
        </p:txBody>
      </p:sp>
      <p:sp>
        <p:nvSpPr>
          <p:cNvPr id="15" name="QB_5_BD.56_1#c37a61995?pid=da8bc57b3&amp;color=0,55,96&amp;vtp=1&amp;bbb=1"/>
          <p:cNvSpPr/>
          <p:nvPr/>
        </p:nvSpPr>
        <p:spPr>
          <a:xfrm>
            <a:off x="502920" y="547020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（touch）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（touch）.</a:t>
            </a:r>
            <a:endParaRPr lang="en-US" altLang="zh-CN" sz="1800" dirty="0"/>
          </a:p>
        </p:txBody>
      </p:sp>
      <p:sp>
        <p:nvSpPr>
          <p:cNvPr id="16" name="QB_5_AN.57_1#c37a61995.blank?pid=da8bc57b3&amp;color=0,55,96&amp;vpa=27&amp;vtp=1&amp;bbb=1"/>
          <p:cNvSpPr/>
          <p:nvPr/>
        </p:nvSpPr>
        <p:spPr>
          <a:xfrm>
            <a:off x="2242026" y="5425690"/>
            <a:ext cx="890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touched</a:t>
            </a:r>
            <a:endParaRPr lang="en-US" altLang="zh-CN" dirty="0"/>
          </a:p>
        </p:txBody>
      </p:sp>
      <p:sp>
        <p:nvSpPr>
          <p:cNvPr id="17" name="QB_5_AN.58_1#c37a61995.blank?pid=da8bc57b3&amp;color=0,55,96&amp;vpa=28&amp;vtp=1&amp;bbb=1"/>
          <p:cNvSpPr/>
          <p:nvPr/>
        </p:nvSpPr>
        <p:spPr>
          <a:xfrm>
            <a:off x="7156925" y="5412990"/>
            <a:ext cx="966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touching</a:t>
            </a:r>
            <a:endParaRPr lang="en-US" altLang="zh-CN" dirty="0"/>
          </a:p>
        </p:txBody>
      </p:sp>
      <p:sp>
        <p:nvSpPr>
          <p:cNvPr id="18" name="QB_5_AS.59_1#c37a61995?pid=da8bc57b3&amp;color=0,55,96&amp;vtp=1&amp;bbb=1"/>
          <p:cNvSpPr/>
          <p:nvPr/>
        </p:nvSpPr>
        <p:spPr>
          <a:xfrm>
            <a:off x="502920" y="585749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第一空形容人的感受，应用-ed形式的形容词；第二空形容the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story，应用-ing形式的形容词。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0_1#eefee5892?pid=dcaefa6aa&amp;color=0,55,96&amp;vtp=1&amp;bt=1&amp;bbb=1&amp;hb=1"/>
          <p:cNvSpPr/>
          <p:nvPr/>
        </p:nvSpPr>
        <p:spPr>
          <a:xfrm>
            <a:off x="502920" y="1512000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[陕西西安2024高一期末]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complain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Thailand,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sentimental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（伤感的）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teenage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represented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“Kah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1615</Words>
  <Application>Microsoft Office PowerPoint</Application>
  <PresentationFormat>宽屏</PresentationFormat>
  <Paragraphs>162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2024-10-09T03:14:46Z</dcterms:created>
  <dcterms:modified xsi:type="dcterms:W3CDTF">2024-10-09T03:31:22Z</dcterms:modified>
  <cp:category/>
  <cp:contentStatus/>
</cp:coreProperties>
</file>